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73" r:id="rId19"/>
    <p:sldId id="283" r:id="rId20"/>
    <p:sldId id="282" r:id="rId21"/>
    <p:sldId id="275" r:id="rId22"/>
    <p:sldId id="276"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AA00"/>
    <a:srgbClr val="003C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2" d="100"/>
          <a:sy n="112" d="100"/>
        </p:scale>
        <p:origin x="6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66616-5EE5-42FA-B187-9F148CB150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B7C332-343F-4682-932E-2C6429D11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71849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100000">
              <a:schemeClr val="bg1"/>
            </a:gs>
            <a:gs pos="85000">
              <a:srgbClr val="DAAA00"/>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67B09-1EB1-4823-ADC5-6E328C96D8B4}"/>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11BE9A1-1ADF-4A78-9C9B-0D55300AD11F}"/>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182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46CCE-DD30-47FD-BB54-8DE395F3C3F1}"/>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35CA58BE-3AE5-4EB5-B229-6A4A95B60451}"/>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49064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F4246-3942-4EF3-869E-C6E638C5EB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B19DB0-1799-4C29-81E1-9071F442DB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479879-D881-47B8-BA22-D1CCA486A1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500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EB7A-1F2E-4CC7-BA10-AC095DF890B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BB1D9A-B35D-40E8-8D56-19D7211B1F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61E2B9-B82B-4FAA-8A05-C1B3A0A943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C9E3C02-163A-49D4-A09A-740E92E8B3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336BD4-2AF5-4174-9546-92BAA153E1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870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1349B-0757-4884-8940-7E2ADC063D3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118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10045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94BB4-CD04-4384-B01C-87470EC4C04D}"/>
              </a:ext>
            </a:extLst>
          </p:cNvPr>
          <p:cNvSpPr>
            <a:spLocks noGrp="1"/>
          </p:cNvSpPr>
          <p:nvPr>
            <p:ph type="ctrTitle"/>
          </p:nvPr>
        </p:nvSpPr>
        <p:spPr>
          <a:xfrm>
            <a:off x="6057900" y="1122363"/>
            <a:ext cx="4610099" cy="2387600"/>
          </a:xfrm>
        </p:spPr>
        <p:txBody>
          <a:bodyPr anchor="b">
            <a:normAutofit/>
          </a:bodyPr>
          <a:lstStyle>
            <a:lvl1pPr algn="ctr">
              <a:defRPr sz="5400">
                <a:solidFill>
                  <a:schemeClr val="bg1"/>
                </a:solidFill>
                <a:latin typeface="+mn-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1C82ED3-9B45-4AEF-85EF-7606FA8D7526}"/>
              </a:ext>
            </a:extLst>
          </p:cNvPr>
          <p:cNvSpPr>
            <a:spLocks noGrp="1"/>
          </p:cNvSpPr>
          <p:nvPr>
            <p:ph type="subTitle" idx="1"/>
          </p:nvPr>
        </p:nvSpPr>
        <p:spPr>
          <a:xfrm>
            <a:off x="6057900" y="3602038"/>
            <a:ext cx="46101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Picture 7" descr="A close up of a sign&#10;&#10;Description automatically generated">
            <a:extLst>
              <a:ext uri="{FF2B5EF4-FFF2-40B4-BE49-F238E27FC236}">
                <a16:creationId xmlns:a16="http://schemas.microsoft.com/office/drawing/2014/main" id="{4C36ED19-DA48-48D0-8842-45E47B023F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642" y="1790711"/>
            <a:ext cx="4728129" cy="2523882"/>
          </a:xfrm>
          <a:prstGeom prst="rect">
            <a:avLst/>
          </a:prstGeom>
        </p:spPr>
      </p:pic>
    </p:spTree>
    <p:extLst>
      <p:ext uri="{BB962C8B-B14F-4D97-AF65-F5344CB8AC3E}">
        <p14:creationId xmlns:p14="http://schemas.microsoft.com/office/powerpoint/2010/main" val="391157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gs>
            <a:gs pos="58000">
              <a:srgbClr val="DAAA0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ED6769-89E0-4176-BF60-82F104189B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1C47FD7-777E-4DFC-8E7E-9A72AFDE80A7}"/>
              </a:ext>
            </a:extLst>
          </p:cNvPr>
          <p:cNvSpPr>
            <a:spLocks noGrp="1"/>
          </p:cNvSpPr>
          <p:nvPr>
            <p:ph type="body" idx="1"/>
          </p:nvPr>
        </p:nvSpPr>
        <p:spPr>
          <a:xfrm>
            <a:off x="838200" y="1887538"/>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descr="A close up of a sign&#10;&#10;Description automatically generated">
            <a:extLst>
              <a:ext uri="{FF2B5EF4-FFF2-40B4-BE49-F238E27FC236}">
                <a16:creationId xmlns:a16="http://schemas.microsoft.com/office/drawing/2014/main" id="{80BA54C9-11B0-44C5-B4EE-A8E1B65B3EB2}"/>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94870" y="365125"/>
            <a:ext cx="2025262" cy="1081088"/>
          </a:xfrm>
          <a:prstGeom prst="rect">
            <a:avLst/>
          </a:prstGeom>
        </p:spPr>
      </p:pic>
    </p:spTree>
    <p:extLst>
      <p:ext uri="{BB962C8B-B14F-4D97-AF65-F5344CB8AC3E}">
        <p14:creationId xmlns:p14="http://schemas.microsoft.com/office/powerpoint/2010/main" val="225334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100000">
              <a:schemeClr val="bg1"/>
            </a:gs>
            <a:gs pos="58000">
              <a:srgbClr val="DAAA0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5B7B05-44D5-4117-BB57-C995F6650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90CF503-18D2-48EB-B090-56208EFBA1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1418335"/>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createpdf.neevia.com/pdfcompress/" TargetMode="External"/><Relationship Id="rId2" Type="http://schemas.openxmlformats.org/officeDocument/2006/relationships/hyperlink" Target="http://www.pdfmerge.com/" TargetMode="External"/><Relationship Id="rId1" Type="http://schemas.openxmlformats.org/officeDocument/2006/relationships/slideLayout" Target="../slideLayouts/slideLayout2.xml"/><Relationship Id="rId4" Type="http://schemas.openxmlformats.org/officeDocument/2006/relationships/hyperlink" Target="http://www.zamzar.co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91000">
              <a:srgbClr val="DAAA00"/>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4E495-73BC-49A6-B51B-C9E7A50034F6}"/>
              </a:ext>
            </a:extLst>
          </p:cNvPr>
          <p:cNvSpPr>
            <a:spLocks noGrp="1"/>
          </p:cNvSpPr>
          <p:nvPr>
            <p:ph type="ctrTitle"/>
          </p:nvPr>
        </p:nvSpPr>
        <p:spPr>
          <a:xfrm>
            <a:off x="6110909" y="340485"/>
            <a:ext cx="5749787" cy="2387600"/>
          </a:xfrm>
        </p:spPr>
        <p:txBody>
          <a:bodyPr>
            <a:normAutofit/>
          </a:bodyPr>
          <a:lstStyle/>
          <a:p>
            <a:r>
              <a:rPr lang="en-US" dirty="0"/>
              <a:t>Submitting Reflections Entries to NCPTA</a:t>
            </a:r>
          </a:p>
        </p:txBody>
      </p:sp>
      <p:sp>
        <p:nvSpPr>
          <p:cNvPr id="3" name="Subtitle 2">
            <a:extLst>
              <a:ext uri="{FF2B5EF4-FFF2-40B4-BE49-F238E27FC236}">
                <a16:creationId xmlns:a16="http://schemas.microsoft.com/office/drawing/2014/main" id="{9D0EEB30-BC1F-457C-88B5-37705D17870F}"/>
              </a:ext>
            </a:extLst>
          </p:cNvPr>
          <p:cNvSpPr>
            <a:spLocks noGrp="1"/>
          </p:cNvSpPr>
          <p:nvPr>
            <p:ph type="subTitle" idx="1"/>
          </p:nvPr>
        </p:nvSpPr>
        <p:spPr>
          <a:xfrm>
            <a:off x="6839778" y="3840577"/>
            <a:ext cx="4610100" cy="1655762"/>
          </a:xfrm>
        </p:spPr>
        <p:txBody>
          <a:bodyPr>
            <a:normAutofit/>
          </a:bodyPr>
          <a:lstStyle/>
          <a:p>
            <a:r>
              <a:rPr lang="en-US" sz="3600" dirty="0"/>
              <a:t>Training for Councils and Local Units without Active Councils</a:t>
            </a:r>
          </a:p>
        </p:txBody>
      </p:sp>
    </p:spTree>
    <p:extLst>
      <p:ext uri="{BB962C8B-B14F-4D97-AF65-F5344CB8AC3E}">
        <p14:creationId xmlns:p14="http://schemas.microsoft.com/office/powerpoint/2010/main" val="1239687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Participation Screen Shot</a:t>
            </a:r>
          </a:p>
        </p:txBody>
      </p:sp>
      <p:pic>
        <p:nvPicPr>
          <p:cNvPr id="4" name="Content Placeholder 3" descr="Participation.png">
            <a:extLst>
              <a:ext uri="{FF2B5EF4-FFF2-40B4-BE49-F238E27FC236}">
                <a16:creationId xmlns:a16="http://schemas.microsoft.com/office/drawing/2014/main" id="{0A1D8755-5AA9-498A-BADD-E72E3CDFD77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0489" r="-10489"/>
          <a:stretch>
            <a:fillRect/>
          </a:stretch>
        </p:blipFill>
        <p:spPr>
          <a:xfrm>
            <a:off x="1022808" y="1774589"/>
            <a:ext cx="8626130" cy="4744039"/>
          </a:xfrm>
        </p:spPr>
      </p:pic>
    </p:spTree>
    <p:extLst>
      <p:ext uri="{BB962C8B-B14F-4D97-AF65-F5344CB8AC3E}">
        <p14:creationId xmlns:p14="http://schemas.microsoft.com/office/powerpoint/2010/main" val="2140901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Submitting Reflections Entries</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a:xfrm>
            <a:off x="838200" y="1563757"/>
            <a:ext cx="10515600" cy="4675119"/>
          </a:xfrm>
        </p:spPr>
        <p:txBody>
          <a:bodyPr/>
          <a:lstStyle/>
          <a:p>
            <a:r>
              <a:rPr lang="en-US" sz="3200" dirty="0"/>
              <a:t>Submitting entries is a two-part process</a:t>
            </a:r>
          </a:p>
          <a:p>
            <a:pPr lvl="1"/>
            <a:r>
              <a:rPr lang="en-US" sz="3000" dirty="0"/>
              <a:t>Part 1: Enter the Student Entry Form</a:t>
            </a:r>
          </a:p>
          <a:p>
            <a:pPr lvl="1"/>
            <a:r>
              <a:rPr lang="en-US" sz="3000" dirty="0"/>
              <a:t>Part 2: Upload the Reflections Art File</a:t>
            </a:r>
          </a:p>
          <a:p>
            <a:r>
              <a:rPr lang="en-US" sz="3200" dirty="0"/>
              <a:t>You must enter the Student Entry Form first before uploading the Art File</a:t>
            </a:r>
          </a:p>
          <a:p>
            <a:pPr lvl="1"/>
            <a:r>
              <a:rPr lang="en-US" sz="3000" dirty="0"/>
              <a:t>You can either enter all the Student Entry Forms at one time and then upload all the art files, or, you may enter one complete submission at a time (Student Entry and Art File)</a:t>
            </a:r>
          </a:p>
          <a:p>
            <a:endParaRPr lang="en-US" dirty="0"/>
          </a:p>
        </p:txBody>
      </p:sp>
    </p:spTree>
    <p:extLst>
      <p:ext uri="{BB962C8B-B14F-4D97-AF65-F5344CB8AC3E}">
        <p14:creationId xmlns:p14="http://schemas.microsoft.com/office/powerpoint/2010/main" val="2494764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Screen Shot</a:t>
            </a:r>
          </a:p>
        </p:txBody>
      </p:sp>
      <p:pic>
        <p:nvPicPr>
          <p:cNvPr id="4" name="Content Placeholder 3" descr="entries-none.png">
            <a:extLst>
              <a:ext uri="{FF2B5EF4-FFF2-40B4-BE49-F238E27FC236}">
                <a16:creationId xmlns:a16="http://schemas.microsoft.com/office/drawing/2014/main" id="{3CE7DB4A-B96C-4A8A-AE3D-AAC9C862DDB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5766" r="-15766"/>
          <a:stretch>
            <a:fillRect/>
          </a:stretch>
        </p:blipFill>
        <p:spPr>
          <a:xfrm>
            <a:off x="937959" y="1600200"/>
            <a:ext cx="8229600" cy="4525963"/>
          </a:xfrm>
        </p:spPr>
      </p:pic>
      <p:cxnSp>
        <p:nvCxnSpPr>
          <p:cNvPr id="5" name="Straight Arrow Connector 4">
            <a:extLst>
              <a:ext uri="{FF2B5EF4-FFF2-40B4-BE49-F238E27FC236}">
                <a16:creationId xmlns:a16="http://schemas.microsoft.com/office/drawing/2014/main" id="{37B2DE47-55D8-462F-8418-15060331E6EC}"/>
              </a:ext>
            </a:extLst>
          </p:cNvPr>
          <p:cNvCxnSpPr/>
          <p:nvPr/>
        </p:nvCxnSpPr>
        <p:spPr>
          <a:xfrm flipH="1" flipV="1">
            <a:off x="3969222" y="3855474"/>
            <a:ext cx="1040438" cy="10897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A9BAF824-1E7C-4E6B-88B3-27C3B647C0C5}"/>
              </a:ext>
            </a:extLst>
          </p:cNvPr>
          <p:cNvSpPr txBox="1"/>
          <p:nvPr/>
        </p:nvSpPr>
        <p:spPr>
          <a:xfrm>
            <a:off x="4953098" y="3669559"/>
            <a:ext cx="2417490" cy="646331"/>
          </a:xfrm>
          <a:prstGeom prst="rect">
            <a:avLst/>
          </a:prstGeom>
          <a:noFill/>
        </p:spPr>
        <p:txBody>
          <a:bodyPr wrap="square" rtlCol="0">
            <a:spAutoFit/>
          </a:bodyPr>
          <a:lstStyle/>
          <a:p>
            <a:r>
              <a:rPr lang="en-US" dirty="0"/>
              <a:t>Click to add new Student Entry Form</a:t>
            </a:r>
          </a:p>
        </p:txBody>
      </p:sp>
    </p:spTree>
    <p:extLst>
      <p:ext uri="{BB962C8B-B14F-4D97-AF65-F5344CB8AC3E}">
        <p14:creationId xmlns:p14="http://schemas.microsoft.com/office/powerpoint/2010/main" val="1845334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Student Entry Form</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a:xfrm>
            <a:off x="838200" y="1524000"/>
            <a:ext cx="10515600" cy="4714876"/>
          </a:xfrm>
        </p:spPr>
        <p:txBody>
          <a:bodyPr>
            <a:normAutofit fontScale="92500" lnSpcReduction="10000"/>
          </a:bodyPr>
          <a:lstStyle/>
          <a:p>
            <a:r>
              <a:rPr lang="en-US" sz="3000" dirty="0"/>
              <a:t>The Student Entry Form MUST be manually entered</a:t>
            </a:r>
          </a:p>
          <a:p>
            <a:r>
              <a:rPr lang="en-US" sz="3000" dirty="0"/>
              <a:t>The Student Entry Form must be completed in its entirety in order for the system to accept the entry</a:t>
            </a:r>
          </a:p>
          <a:p>
            <a:r>
              <a:rPr lang="en-US" sz="3000" dirty="0"/>
              <a:t>If the parent email address or phone is not provided, the chair will need to use their own</a:t>
            </a:r>
          </a:p>
          <a:p>
            <a:r>
              <a:rPr lang="en-US" sz="3000" dirty="0"/>
              <a:t>Once the Student Entry Form is complete, you will see the entry in the “Incomplete Reflections Entries” section. It is incomplete because the Reflections Art File must be uploaded</a:t>
            </a:r>
          </a:p>
          <a:p>
            <a:r>
              <a:rPr lang="en-US" sz="3000" b="1" dirty="0">
                <a:solidFill>
                  <a:schemeClr val="tx1"/>
                </a:solidFill>
              </a:rPr>
              <a:t>Note: The system will only allow one reflections entry for a student and category combination. If you have multiple entries for the same student (i.e. Sally Jones has two Music entries), enter the second name as “First Last2″ (i.e. Sally Jones2) in the student entry form</a:t>
            </a:r>
          </a:p>
          <a:p>
            <a:endParaRPr lang="en-US" dirty="0"/>
          </a:p>
        </p:txBody>
      </p:sp>
    </p:spTree>
    <p:extLst>
      <p:ext uri="{BB962C8B-B14F-4D97-AF65-F5344CB8AC3E}">
        <p14:creationId xmlns:p14="http://schemas.microsoft.com/office/powerpoint/2010/main" val="222228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Screenshot - Incomplete</a:t>
            </a:r>
          </a:p>
        </p:txBody>
      </p:sp>
      <p:pic>
        <p:nvPicPr>
          <p:cNvPr id="4" name="Content Placeholder 3" descr="entries-incomplete.png">
            <a:extLst>
              <a:ext uri="{FF2B5EF4-FFF2-40B4-BE49-F238E27FC236}">
                <a16:creationId xmlns:a16="http://schemas.microsoft.com/office/drawing/2014/main" id="{1CCDAC46-15DD-459D-9782-ADE6846BA1A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7767" r="-17767"/>
          <a:stretch>
            <a:fillRect/>
          </a:stretch>
        </p:blipFill>
        <p:spPr>
          <a:xfrm>
            <a:off x="942675" y="1821729"/>
            <a:ext cx="8229600" cy="4525963"/>
          </a:xfrm>
        </p:spPr>
      </p:pic>
    </p:spTree>
    <p:extLst>
      <p:ext uri="{BB962C8B-B14F-4D97-AF65-F5344CB8AC3E}">
        <p14:creationId xmlns:p14="http://schemas.microsoft.com/office/powerpoint/2010/main" val="3497177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Upload Reflections Art File</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a:xfrm>
            <a:off x="838200" y="1457739"/>
            <a:ext cx="10515600" cy="5168348"/>
          </a:xfrm>
        </p:spPr>
        <p:txBody>
          <a:bodyPr>
            <a:normAutofit fontScale="92500" lnSpcReduction="10000"/>
          </a:bodyPr>
          <a:lstStyle/>
          <a:p>
            <a:r>
              <a:rPr lang="en-US" dirty="0"/>
              <a:t>Browse and select the appropriate Reflections Art File from your computer and click the “Upload Entry” button</a:t>
            </a:r>
          </a:p>
          <a:p>
            <a:r>
              <a:rPr lang="en-US" sz="2400" dirty="0"/>
              <a:t>The acceptable electronic formats for file submission are:</a:t>
            </a:r>
          </a:p>
          <a:p>
            <a:pPr lvl="1"/>
            <a:r>
              <a:rPr lang="en-US" b="1" dirty="0"/>
              <a:t>Dance</a:t>
            </a:r>
            <a:r>
              <a:rPr lang="en-US" dirty="0"/>
              <a:t>: AVI or MP4. File size must not exceed 200 MB. Video must not exceed 5 minutes in length</a:t>
            </a:r>
          </a:p>
          <a:p>
            <a:pPr lvl="1"/>
            <a:r>
              <a:rPr lang="en-US" b="1" dirty="0"/>
              <a:t>Film</a:t>
            </a:r>
            <a:r>
              <a:rPr lang="en-US" dirty="0"/>
              <a:t>: AVI or MP4. File size must not exceed 200 MB. Video must not exceed 5 minutes in length</a:t>
            </a:r>
          </a:p>
          <a:p>
            <a:pPr lvl="1"/>
            <a:r>
              <a:rPr lang="en-US" b="1" dirty="0"/>
              <a:t>Literature</a:t>
            </a:r>
            <a:r>
              <a:rPr lang="en-US" dirty="0"/>
              <a:t>: PDF file size can not exceed 3MB. Entries must be scanned PDF files or a Word file saved as a PDF file. </a:t>
            </a:r>
            <a:r>
              <a:rPr lang="en-US" b="1" dirty="0">
                <a:solidFill>
                  <a:schemeClr val="tx1"/>
                </a:solidFill>
              </a:rPr>
              <a:t>Do not take a photograph of the literature entry</a:t>
            </a:r>
          </a:p>
          <a:p>
            <a:pPr lvl="1"/>
            <a:r>
              <a:rPr lang="en-US" b="1" dirty="0"/>
              <a:t>Music</a:t>
            </a:r>
            <a:r>
              <a:rPr lang="en-US" dirty="0"/>
              <a:t>: MP3 and file size must not exceed 200 MB. Video must not exceed 5 minutes in length.</a:t>
            </a:r>
            <a:r>
              <a:rPr lang="en-US" dirty="0">
                <a:solidFill>
                  <a:schemeClr val="accent5">
                    <a:lumMod val="50000"/>
                  </a:schemeClr>
                </a:solidFill>
              </a:rPr>
              <a:t> </a:t>
            </a:r>
            <a:r>
              <a:rPr lang="en-US" b="1" dirty="0"/>
              <a:t>Scores are required for middle and high school divisions.</a:t>
            </a:r>
            <a:r>
              <a:rPr lang="en-US" dirty="0"/>
              <a:t> Score must be scanned PDF file. </a:t>
            </a:r>
            <a:r>
              <a:rPr lang="en-US" b="1" dirty="0">
                <a:solidFill>
                  <a:schemeClr val="tx1"/>
                </a:solidFill>
              </a:rPr>
              <a:t>Do not take a photograph of the score</a:t>
            </a:r>
          </a:p>
          <a:p>
            <a:pPr lvl="1"/>
            <a:r>
              <a:rPr lang="en-US" b="1" dirty="0"/>
              <a:t>Photography</a:t>
            </a:r>
            <a:r>
              <a:rPr lang="en-US" dirty="0"/>
              <a:t>: JPG, JPEG, or PNG . File size can not exceed 3 MB</a:t>
            </a:r>
          </a:p>
          <a:p>
            <a:pPr lvl="1"/>
            <a:r>
              <a:rPr lang="en-US" b="1" dirty="0"/>
              <a:t>Visual Arts</a:t>
            </a:r>
            <a:r>
              <a:rPr lang="en-US" dirty="0"/>
              <a:t>: JPG, JPEG, or PNG. File size can not exceed 3 MB</a:t>
            </a:r>
          </a:p>
          <a:p>
            <a:pPr lvl="2"/>
            <a:r>
              <a:rPr lang="en-US" sz="2400" b="1" dirty="0">
                <a:solidFill>
                  <a:schemeClr val="tx1"/>
                </a:solidFill>
              </a:rPr>
              <a:t>3D entries must submit 3 JPEG from varying angles</a:t>
            </a:r>
          </a:p>
          <a:p>
            <a:endParaRPr lang="en-US" dirty="0"/>
          </a:p>
        </p:txBody>
      </p:sp>
    </p:spTree>
    <p:extLst>
      <p:ext uri="{BB962C8B-B14F-4D97-AF65-F5344CB8AC3E}">
        <p14:creationId xmlns:p14="http://schemas.microsoft.com/office/powerpoint/2010/main" val="4145479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89000">
              <a:srgbClr val="DAAA00"/>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51470-657B-449F-BC5C-6792BEDA0954}"/>
              </a:ext>
            </a:extLst>
          </p:cNvPr>
          <p:cNvSpPr>
            <a:spLocks noGrp="1"/>
          </p:cNvSpPr>
          <p:nvPr>
            <p:ph type="title"/>
          </p:nvPr>
        </p:nvSpPr>
        <p:spPr/>
        <p:txBody>
          <a:bodyPr/>
          <a:lstStyle/>
          <a:p>
            <a:r>
              <a:rPr lang="en-US" dirty="0"/>
              <a:t>Required Naming Convention</a:t>
            </a:r>
          </a:p>
        </p:txBody>
      </p:sp>
      <p:sp>
        <p:nvSpPr>
          <p:cNvPr id="3" name="Text Placeholder 2">
            <a:extLst>
              <a:ext uri="{FF2B5EF4-FFF2-40B4-BE49-F238E27FC236}">
                <a16:creationId xmlns:a16="http://schemas.microsoft.com/office/drawing/2014/main" id="{DD9F2DB5-2246-440B-B98E-24A632CCB954}"/>
              </a:ext>
            </a:extLst>
          </p:cNvPr>
          <p:cNvSpPr>
            <a:spLocks noGrp="1"/>
          </p:cNvSpPr>
          <p:nvPr>
            <p:ph type="body" idx="1"/>
          </p:nvPr>
        </p:nvSpPr>
        <p:spPr>
          <a:xfrm>
            <a:off x="839788" y="1732486"/>
            <a:ext cx="10025743" cy="469349"/>
          </a:xfrm>
        </p:spPr>
        <p:txBody>
          <a:bodyPr>
            <a:normAutofit lnSpcReduction="10000"/>
          </a:bodyPr>
          <a:lstStyle/>
          <a:p>
            <a:r>
              <a:rPr lang="en-US" sz="2800" dirty="0"/>
              <a:t>How to name the arts file when submitting a student’s entry</a:t>
            </a:r>
          </a:p>
          <a:p>
            <a:endParaRPr lang="en-US" dirty="0"/>
          </a:p>
        </p:txBody>
      </p:sp>
      <p:sp>
        <p:nvSpPr>
          <p:cNvPr id="4" name="Content Placeholder 3">
            <a:extLst>
              <a:ext uri="{FF2B5EF4-FFF2-40B4-BE49-F238E27FC236}">
                <a16:creationId xmlns:a16="http://schemas.microsoft.com/office/drawing/2014/main" id="{52B44137-CF93-442E-BC8D-F3835355C6E3}"/>
              </a:ext>
            </a:extLst>
          </p:cNvPr>
          <p:cNvSpPr>
            <a:spLocks noGrp="1"/>
          </p:cNvSpPr>
          <p:nvPr>
            <p:ph sz="half" idx="2"/>
          </p:nvPr>
        </p:nvSpPr>
        <p:spPr>
          <a:xfrm>
            <a:off x="839788" y="2201835"/>
            <a:ext cx="5157787" cy="3684588"/>
          </a:xfrm>
        </p:spPr>
        <p:txBody>
          <a:bodyPr>
            <a:normAutofit lnSpcReduction="10000"/>
          </a:bodyPr>
          <a:lstStyle/>
          <a:p>
            <a:pPr marL="0" indent="0">
              <a:buNone/>
            </a:pPr>
            <a:r>
              <a:rPr lang="en-US" b="1" dirty="0"/>
              <a:t>Required Abbreviations for Categories:</a:t>
            </a:r>
            <a:endParaRPr lang="en-US" dirty="0"/>
          </a:p>
          <a:p>
            <a:r>
              <a:rPr lang="en-US" dirty="0"/>
              <a:t>Dance-Dance</a:t>
            </a:r>
          </a:p>
          <a:p>
            <a:r>
              <a:rPr lang="en-US" dirty="0"/>
              <a:t>Film-Film</a:t>
            </a:r>
          </a:p>
          <a:p>
            <a:r>
              <a:rPr lang="en-US" dirty="0"/>
              <a:t>Literature-Lit</a:t>
            </a:r>
          </a:p>
          <a:p>
            <a:r>
              <a:rPr lang="en-US" dirty="0"/>
              <a:t>Music- Music</a:t>
            </a:r>
          </a:p>
          <a:p>
            <a:r>
              <a:rPr lang="en-US" dirty="0"/>
              <a:t>Photography-Photo</a:t>
            </a:r>
          </a:p>
          <a:p>
            <a:r>
              <a:rPr lang="en-US" dirty="0"/>
              <a:t>Visual Arts- VA</a:t>
            </a:r>
          </a:p>
          <a:p>
            <a:endParaRPr lang="en-US" dirty="0"/>
          </a:p>
        </p:txBody>
      </p:sp>
      <p:sp>
        <p:nvSpPr>
          <p:cNvPr id="6" name="Content Placeholder 5">
            <a:extLst>
              <a:ext uri="{FF2B5EF4-FFF2-40B4-BE49-F238E27FC236}">
                <a16:creationId xmlns:a16="http://schemas.microsoft.com/office/drawing/2014/main" id="{9F8176BB-5A06-4915-B95A-CD5BF00DB914}"/>
              </a:ext>
            </a:extLst>
          </p:cNvPr>
          <p:cNvSpPr>
            <a:spLocks noGrp="1"/>
          </p:cNvSpPr>
          <p:nvPr>
            <p:ph sz="quarter" idx="4"/>
          </p:nvPr>
        </p:nvSpPr>
        <p:spPr>
          <a:xfrm>
            <a:off x="6172200" y="2201835"/>
            <a:ext cx="5183188" cy="3684588"/>
          </a:xfrm>
        </p:spPr>
        <p:txBody>
          <a:bodyPr>
            <a:normAutofit lnSpcReduction="10000"/>
          </a:bodyPr>
          <a:lstStyle/>
          <a:p>
            <a:pPr marL="0" indent="0">
              <a:buNone/>
            </a:pPr>
            <a:r>
              <a:rPr lang="en-US" b="1" dirty="0"/>
              <a:t>Required abbreviations for Divisions:</a:t>
            </a:r>
            <a:endParaRPr lang="en-US" dirty="0"/>
          </a:p>
          <a:p>
            <a:r>
              <a:rPr lang="en-US" dirty="0"/>
              <a:t>Primary- </a:t>
            </a:r>
            <a:r>
              <a:rPr lang="en-US" dirty="0" err="1"/>
              <a:t>Pri</a:t>
            </a:r>
            <a:endParaRPr lang="en-US" dirty="0"/>
          </a:p>
          <a:p>
            <a:r>
              <a:rPr lang="en-US" dirty="0"/>
              <a:t>Intermediate- Int</a:t>
            </a:r>
          </a:p>
          <a:p>
            <a:r>
              <a:rPr lang="en-US" dirty="0"/>
              <a:t>Middle- Mid</a:t>
            </a:r>
          </a:p>
          <a:p>
            <a:r>
              <a:rPr lang="en-US" dirty="0"/>
              <a:t>High- High</a:t>
            </a:r>
          </a:p>
          <a:p>
            <a:r>
              <a:rPr lang="en-US" dirty="0"/>
              <a:t>Special Artist- SA</a:t>
            </a:r>
          </a:p>
          <a:p>
            <a:endParaRPr lang="en-US" dirty="0"/>
          </a:p>
        </p:txBody>
      </p:sp>
    </p:spTree>
    <p:extLst>
      <p:ext uri="{BB962C8B-B14F-4D97-AF65-F5344CB8AC3E}">
        <p14:creationId xmlns:p14="http://schemas.microsoft.com/office/powerpoint/2010/main" val="1485344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Naming Convention, Cont’d.</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a:xfrm>
            <a:off x="940905" y="1690688"/>
            <a:ext cx="10704443" cy="5115339"/>
          </a:xfrm>
        </p:spPr>
        <p:txBody>
          <a:bodyPr>
            <a:normAutofit fontScale="40000" lnSpcReduction="20000"/>
          </a:bodyPr>
          <a:lstStyle/>
          <a:p>
            <a:pPr marL="0" indent="0">
              <a:buNone/>
            </a:pPr>
            <a:r>
              <a:rPr lang="en-US" sz="6000" b="1" dirty="0"/>
              <a:t>This applies to Dance, Film, Literature, Music, Photography, and 2D Visual Arts Submissions:</a:t>
            </a:r>
          </a:p>
          <a:p>
            <a:pPr marL="0" indent="0" algn="ctr">
              <a:buNone/>
            </a:pPr>
            <a:endParaRPr lang="en-US" sz="5500" dirty="0"/>
          </a:p>
          <a:p>
            <a:pPr marL="0" indent="0">
              <a:buNone/>
            </a:pPr>
            <a:r>
              <a:rPr lang="en-US" sz="5500" b="1" dirty="0"/>
              <a:t>Single Entry:</a:t>
            </a:r>
          </a:p>
          <a:p>
            <a:pPr marL="0" indent="0">
              <a:buNone/>
            </a:pPr>
            <a:r>
              <a:rPr lang="en-US" sz="5500" dirty="0"/>
              <a:t>Category-Division-Last-First</a:t>
            </a:r>
          </a:p>
          <a:p>
            <a:pPr marL="0" indent="0">
              <a:buNone/>
            </a:pPr>
            <a:r>
              <a:rPr lang="en-US" sz="5500" dirty="0"/>
              <a:t>Example: Dance-</a:t>
            </a:r>
            <a:r>
              <a:rPr lang="en-US" sz="5500" dirty="0" err="1"/>
              <a:t>Pri</a:t>
            </a:r>
            <a:r>
              <a:rPr lang="en-US" sz="5500" dirty="0"/>
              <a:t>-Smith-Sally</a:t>
            </a:r>
          </a:p>
          <a:p>
            <a:pPr marL="0" indent="0">
              <a:buNone/>
            </a:pPr>
            <a:r>
              <a:rPr lang="en-US" sz="5500" dirty="0"/>
              <a:t> </a:t>
            </a:r>
          </a:p>
          <a:p>
            <a:pPr marL="0" indent="0">
              <a:buNone/>
            </a:pPr>
            <a:r>
              <a:rPr lang="en-US" sz="5500" b="1" dirty="0"/>
              <a:t>Multiple Entries for the same student (submission of more than one entry in a category):</a:t>
            </a:r>
            <a:endParaRPr lang="en-US" sz="5500" dirty="0"/>
          </a:p>
          <a:p>
            <a:pPr marL="0" indent="0">
              <a:buNone/>
            </a:pPr>
            <a:r>
              <a:rPr lang="en-US" sz="5500" dirty="0"/>
              <a:t>Category-Divison-</a:t>
            </a:r>
            <a:r>
              <a:rPr lang="en-US" sz="5500" b="1" u="sng" dirty="0"/>
              <a:t>Last2</a:t>
            </a:r>
            <a:r>
              <a:rPr lang="en-US" sz="5500" dirty="0"/>
              <a:t>-First</a:t>
            </a:r>
          </a:p>
          <a:p>
            <a:pPr marL="0" indent="0">
              <a:buNone/>
            </a:pPr>
            <a:r>
              <a:rPr lang="en-US" sz="5500" dirty="0"/>
              <a:t>Category-Divison-</a:t>
            </a:r>
            <a:r>
              <a:rPr lang="en-US" sz="5500" b="1" u="sng" dirty="0"/>
              <a:t>Last3</a:t>
            </a:r>
            <a:r>
              <a:rPr lang="en-US" sz="5500" dirty="0"/>
              <a:t>-First</a:t>
            </a:r>
          </a:p>
          <a:p>
            <a:pPr marL="0" indent="0">
              <a:buNone/>
            </a:pPr>
            <a:r>
              <a:rPr lang="en-US" sz="5500" dirty="0"/>
              <a:t>Example: Dance-Pri-Smith2-Sally</a:t>
            </a:r>
          </a:p>
          <a:p>
            <a:pPr marL="0" indent="0">
              <a:buNone/>
            </a:pPr>
            <a:r>
              <a:rPr lang="en-US" sz="5500" dirty="0"/>
              <a:t>Dance-Pri-Smith3-Sally</a:t>
            </a:r>
          </a:p>
          <a:p>
            <a:pPr marL="0" indent="0">
              <a:buNone/>
            </a:pPr>
            <a:r>
              <a:rPr lang="en-US" sz="5500" dirty="0"/>
              <a:t> </a:t>
            </a:r>
          </a:p>
          <a:p>
            <a:endParaRPr lang="en-US" dirty="0"/>
          </a:p>
        </p:txBody>
      </p:sp>
    </p:spTree>
    <p:extLst>
      <p:ext uri="{BB962C8B-B14F-4D97-AF65-F5344CB8AC3E}">
        <p14:creationId xmlns:p14="http://schemas.microsoft.com/office/powerpoint/2010/main" val="1387905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E9B4F-0D72-4745-954B-77048164EFD9}"/>
              </a:ext>
            </a:extLst>
          </p:cNvPr>
          <p:cNvSpPr>
            <a:spLocks noGrp="1"/>
          </p:cNvSpPr>
          <p:nvPr>
            <p:ph type="title"/>
          </p:nvPr>
        </p:nvSpPr>
        <p:spPr/>
        <p:txBody>
          <a:bodyPr/>
          <a:lstStyle/>
          <a:p>
            <a:r>
              <a:rPr lang="en-US" dirty="0"/>
              <a:t>Naming Convention, Cont’d.</a:t>
            </a:r>
          </a:p>
        </p:txBody>
      </p:sp>
      <p:sp>
        <p:nvSpPr>
          <p:cNvPr id="3" name="Content Placeholder 2">
            <a:extLst>
              <a:ext uri="{FF2B5EF4-FFF2-40B4-BE49-F238E27FC236}">
                <a16:creationId xmlns:a16="http://schemas.microsoft.com/office/drawing/2014/main" id="{BE3F7F75-710B-5545-85A0-5CE7121E159F}"/>
              </a:ext>
            </a:extLst>
          </p:cNvPr>
          <p:cNvSpPr>
            <a:spLocks noGrp="1"/>
          </p:cNvSpPr>
          <p:nvPr>
            <p:ph idx="1"/>
          </p:nvPr>
        </p:nvSpPr>
        <p:spPr/>
        <p:txBody>
          <a:bodyPr/>
          <a:lstStyle/>
          <a:p>
            <a:pPr marL="0" indent="0">
              <a:buNone/>
            </a:pPr>
            <a:r>
              <a:rPr lang="en-US" sz="3200" b="1" dirty="0"/>
              <a:t>How to name music scores:</a:t>
            </a:r>
            <a:endParaRPr lang="en-US" sz="3200" dirty="0"/>
          </a:p>
          <a:p>
            <a:pPr marL="0" indent="0">
              <a:buNone/>
            </a:pPr>
            <a:r>
              <a:rPr lang="en-US" sz="3200" dirty="0"/>
              <a:t>Music-</a:t>
            </a:r>
            <a:r>
              <a:rPr lang="en-US" sz="3200" dirty="0" err="1"/>
              <a:t>Divison</a:t>
            </a:r>
            <a:r>
              <a:rPr lang="en-US" sz="3200" dirty="0"/>
              <a:t>-last-</a:t>
            </a:r>
            <a:r>
              <a:rPr lang="en-US" sz="3200" dirty="0" err="1"/>
              <a:t>first.PDF</a:t>
            </a:r>
            <a:endParaRPr lang="en-US" sz="3200" dirty="0"/>
          </a:p>
          <a:p>
            <a:pPr marL="0" indent="0">
              <a:buNone/>
            </a:pPr>
            <a:endParaRPr lang="en-US" dirty="0"/>
          </a:p>
          <a:p>
            <a:pPr marL="0" indent="0">
              <a:buNone/>
            </a:pPr>
            <a:r>
              <a:rPr lang="en-US" dirty="0"/>
              <a:t>* </a:t>
            </a:r>
            <a:r>
              <a:rPr lang="en-US" b="1" dirty="0"/>
              <a:t>The system will only allow one Reflections entry for a student and category combination. If you have multiple entries for the same student (i.e. Sally Jones has two Music entries), enter the second name as “First Last2″ (i.e. Sally Jones2) in the student entry form.</a:t>
            </a:r>
          </a:p>
          <a:p>
            <a:endParaRPr lang="en-US" dirty="0"/>
          </a:p>
        </p:txBody>
      </p:sp>
    </p:spTree>
    <p:extLst>
      <p:ext uri="{BB962C8B-B14F-4D97-AF65-F5344CB8AC3E}">
        <p14:creationId xmlns:p14="http://schemas.microsoft.com/office/powerpoint/2010/main" val="73664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100000">
              <a:schemeClr val="bg1"/>
            </a:gs>
            <a:gs pos="89000">
              <a:srgbClr val="DAAA00"/>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72E60-705A-4994-A9C4-4A875DD06262}"/>
              </a:ext>
            </a:extLst>
          </p:cNvPr>
          <p:cNvSpPr>
            <a:spLocks noGrp="1"/>
          </p:cNvSpPr>
          <p:nvPr>
            <p:ph type="title"/>
          </p:nvPr>
        </p:nvSpPr>
        <p:spPr/>
        <p:txBody>
          <a:bodyPr/>
          <a:lstStyle/>
          <a:p>
            <a:r>
              <a:rPr lang="en-US" dirty="0"/>
              <a:t>3D Visual Arts Submissions</a:t>
            </a:r>
          </a:p>
        </p:txBody>
      </p:sp>
      <p:sp>
        <p:nvSpPr>
          <p:cNvPr id="3" name="Text Placeholder 2">
            <a:extLst>
              <a:ext uri="{FF2B5EF4-FFF2-40B4-BE49-F238E27FC236}">
                <a16:creationId xmlns:a16="http://schemas.microsoft.com/office/drawing/2014/main" id="{CABA3286-EC22-4073-9A3B-7913EF9B83A7}"/>
              </a:ext>
            </a:extLst>
          </p:cNvPr>
          <p:cNvSpPr>
            <a:spLocks noGrp="1"/>
          </p:cNvSpPr>
          <p:nvPr>
            <p:ph type="body" idx="1"/>
          </p:nvPr>
        </p:nvSpPr>
        <p:spPr>
          <a:xfrm>
            <a:off x="839788" y="1315617"/>
            <a:ext cx="10512424" cy="774246"/>
          </a:xfrm>
        </p:spPr>
        <p:txBody>
          <a:bodyPr/>
          <a:lstStyle/>
          <a:p>
            <a:r>
              <a:rPr lang="en-US" dirty="0"/>
              <a:t>All 3D Visual Arts entries are required to submit 3 photos of varying angles</a:t>
            </a:r>
          </a:p>
        </p:txBody>
      </p:sp>
      <p:sp>
        <p:nvSpPr>
          <p:cNvPr id="4" name="Content Placeholder 3">
            <a:extLst>
              <a:ext uri="{FF2B5EF4-FFF2-40B4-BE49-F238E27FC236}">
                <a16:creationId xmlns:a16="http://schemas.microsoft.com/office/drawing/2014/main" id="{40BDBF85-2014-4AC9-BEE9-CE4900A6ADE2}"/>
              </a:ext>
            </a:extLst>
          </p:cNvPr>
          <p:cNvSpPr>
            <a:spLocks noGrp="1"/>
          </p:cNvSpPr>
          <p:nvPr>
            <p:ph sz="half" idx="2"/>
          </p:nvPr>
        </p:nvSpPr>
        <p:spPr>
          <a:xfrm>
            <a:off x="839788" y="2260455"/>
            <a:ext cx="5157787" cy="3684588"/>
          </a:xfrm>
        </p:spPr>
        <p:txBody>
          <a:bodyPr>
            <a:normAutofit fontScale="85000" lnSpcReduction="20000"/>
          </a:bodyPr>
          <a:lstStyle/>
          <a:p>
            <a:pPr marL="0" indent="0">
              <a:buNone/>
            </a:pPr>
            <a:r>
              <a:rPr lang="en-US" sz="3000" b="1" dirty="0"/>
              <a:t>Single Submissions:</a:t>
            </a:r>
          </a:p>
          <a:p>
            <a:pPr marL="0" indent="0">
              <a:buNone/>
            </a:pPr>
            <a:r>
              <a:rPr lang="en-US" dirty="0"/>
              <a:t>VA-Division-Last-First-1</a:t>
            </a:r>
          </a:p>
          <a:p>
            <a:pPr marL="0" indent="0">
              <a:buNone/>
            </a:pPr>
            <a:r>
              <a:rPr lang="en-US" dirty="0"/>
              <a:t>VA-Division-Last-First-2</a:t>
            </a:r>
          </a:p>
          <a:p>
            <a:pPr marL="0" indent="0">
              <a:buNone/>
            </a:pPr>
            <a:r>
              <a:rPr lang="en-US" dirty="0"/>
              <a:t>VA-Division-Last-First-3</a:t>
            </a:r>
          </a:p>
          <a:p>
            <a:pPr marL="0" indent="0">
              <a:buNone/>
            </a:pPr>
            <a:r>
              <a:rPr lang="en-US" dirty="0"/>
              <a:t> </a:t>
            </a:r>
          </a:p>
          <a:p>
            <a:pPr marL="0" indent="0">
              <a:buNone/>
            </a:pPr>
            <a:r>
              <a:rPr lang="en-US" sz="3000" b="1" dirty="0"/>
              <a:t>Example:</a:t>
            </a:r>
            <a:r>
              <a:rPr lang="es-ES" sz="3000" b="1" dirty="0"/>
              <a:t> </a:t>
            </a:r>
          </a:p>
          <a:p>
            <a:pPr marL="0" indent="0">
              <a:buNone/>
            </a:pPr>
            <a:r>
              <a:rPr lang="es-ES" sz="3000" dirty="0"/>
              <a:t>VA-Int-Jones-Tom-1</a:t>
            </a:r>
            <a:endParaRPr lang="en-US" sz="3000" dirty="0"/>
          </a:p>
          <a:p>
            <a:pPr marL="0" indent="0">
              <a:buNone/>
            </a:pPr>
            <a:r>
              <a:rPr lang="es-ES" dirty="0"/>
              <a:t>VA-Int-Jones-Tom-2</a:t>
            </a:r>
            <a:endParaRPr lang="en-US" dirty="0"/>
          </a:p>
          <a:p>
            <a:pPr marL="0" indent="0">
              <a:buNone/>
            </a:pPr>
            <a:r>
              <a:rPr lang="es-ES" dirty="0"/>
              <a:t>VA-Int-Jones-Tom-3</a:t>
            </a:r>
            <a:endParaRPr lang="en-US" dirty="0"/>
          </a:p>
          <a:p>
            <a:endParaRPr lang="en-US" dirty="0"/>
          </a:p>
        </p:txBody>
      </p:sp>
      <p:sp>
        <p:nvSpPr>
          <p:cNvPr id="6" name="Content Placeholder 5">
            <a:extLst>
              <a:ext uri="{FF2B5EF4-FFF2-40B4-BE49-F238E27FC236}">
                <a16:creationId xmlns:a16="http://schemas.microsoft.com/office/drawing/2014/main" id="{76844825-6ADF-4594-A369-159D61E81AB9}"/>
              </a:ext>
            </a:extLst>
          </p:cNvPr>
          <p:cNvSpPr>
            <a:spLocks noGrp="1"/>
          </p:cNvSpPr>
          <p:nvPr>
            <p:ph sz="quarter" idx="4"/>
          </p:nvPr>
        </p:nvSpPr>
        <p:spPr>
          <a:xfrm>
            <a:off x="6169024" y="2260455"/>
            <a:ext cx="5183188" cy="3684588"/>
          </a:xfrm>
        </p:spPr>
        <p:txBody>
          <a:bodyPr>
            <a:normAutofit fontScale="85000" lnSpcReduction="20000"/>
          </a:bodyPr>
          <a:lstStyle/>
          <a:p>
            <a:pPr marL="0" indent="0">
              <a:buNone/>
            </a:pPr>
            <a:r>
              <a:rPr lang="en-US" b="1" dirty="0"/>
              <a:t>Multiple Entries for the same student</a:t>
            </a:r>
            <a:endParaRPr lang="en-US" dirty="0"/>
          </a:p>
          <a:p>
            <a:pPr marL="0" indent="0">
              <a:buNone/>
            </a:pPr>
            <a:r>
              <a:rPr lang="en-US" dirty="0"/>
              <a:t>VA-Division-Last2-First-1</a:t>
            </a:r>
          </a:p>
          <a:p>
            <a:pPr marL="0" indent="0">
              <a:buNone/>
            </a:pPr>
            <a:r>
              <a:rPr lang="en-US" dirty="0"/>
              <a:t>VA-Division-Last2-First-2</a:t>
            </a:r>
          </a:p>
          <a:p>
            <a:pPr marL="0" indent="0">
              <a:buNone/>
            </a:pPr>
            <a:r>
              <a:rPr lang="en-US" dirty="0"/>
              <a:t>VA-Division-Last2-First-3</a:t>
            </a:r>
          </a:p>
          <a:p>
            <a:pPr marL="0" indent="0">
              <a:buNone/>
            </a:pPr>
            <a:r>
              <a:rPr lang="en-US" dirty="0"/>
              <a:t> </a:t>
            </a:r>
          </a:p>
          <a:p>
            <a:pPr marL="0" indent="0">
              <a:buNone/>
            </a:pPr>
            <a:r>
              <a:rPr lang="en-US" dirty="0"/>
              <a:t> </a:t>
            </a:r>
            <a:r>
              <a:rPr lang="en-US" b="1" dirty="0"/>
              <a:t>Example: </a:t>
            </a:r>
          </a:p>
          <a:p>
            <a:pPr marL="0" indent="0">
              <a:buNone/>
            </a:pPr>
            <a:r>
              <a:rPr lang="en-US" dirty="0"/>
              <a:t>VA-Int-Jones2-Tom-1</a:t>
            </a:r>
          </a:p>
          <a:p>
            <a:pPr marL="0" indent="0">
              <a:buNone/>
            </a:pPr>
            <a:r>
              <a:rPr lang="en-US" dirty="0"/>
              <a:t>VA-Int-Jones2-Tom-2</a:t>
            </a:r>
          </a:p>
          <a:p>
            <a:pPr marL="0" indent="0">
              <a:buNone/>
            </a:pPr>
            <a:r>
              <a:rPr lang="en-US" dirty="0"/>
              <a:t>VA-Int-Jones2-Tom-3</a:t>
            </a:r>
          </a:p>
          <a:p>
            <a:endParaRPr lang="en-US" dirty="0"/>
          </a:p>
        </p:txBody>
      </p:sp>
    </p:spTree>
    <p:extLst>
      <p:ext uri="{BB962C8B-B14F-4D97-AF65-F5344CB8AC3E}">
        <p14:creationId xmlns:p14="http://schemas.microsoft.com/office/powerpoint/2010/main" val="265376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Recommended Browser</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sz="3600" dirty="0"/>
              <a:t>For best results and to avoid difficulties with submitting Reflections entries, DO NOT use Google Chrome. </a:t>
            </a:r>
          </a:p>
          <a:p>
            <a:pPr lvl="1"/>
            <a:r>
              <a:rPr lang="en-US" sz="3600" dirty="0"/>
              <a:t>Please try Firefox or Safari</a:t>
            </a:r>
          </a:p>
          <a:p>
            <a:pPr marL="0" indent="0">
              <a:buNone/>
            </a:pPr>
            <a:endParaRPr lang="en-US" dirty="0"/>
          </a:p>
        </p:txBody>
      </p:sp>
    </p:spTree>
    <p:extLst>
      <p:ext uri="{BB962C8B-B14F-4D97-AF65-F5344CB8AC3E}">
        <p14:creationId xmlns:p14="http://schemas.microsoft.com/office/powerpoint/2010/main" val="3631808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Entry File Tips</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dirty="0"/>
              <a:t>Taking too long to upload?</a:t>
            </a:r>
          </a:p>
          <a:p>
            <a:pPr lvl="1"/>
            <a:r>
              <a:rPr lang="en-US" sz="2100" dirty="0"/>
              <a:t>When uploading film and dance entries, </a:t>
            </a:r>
            <a:r>
              <a:rPr lang="en-US" sz="2100" u="sng" dirty="0"/>
              <a:t>please be patient</a:t>
            </a:r>
            <a:r>
              <a:rPr lang="en-US" sz="2100" dirty="0"/>
              <a:t>. Larger files require more time to upload into the system. </a:t>
            </a:r>
          </a:p>
          <a:p>
            <a:r>
              <a:rPr lang="en-US" dirty="0"/>
              <a:t>Do you have two PDF files that need to be in one PDF document?</a:t>
            </a:r>
          </a:p>
          <a:p>
            <a:pPr lvl="1"/>
            <a:r>
              <a:rPr lang="en-US" sz="1900" dirty="0"/>
              <a:t>Combine multiple PDF files into one PDF file: </a:t>
            </a:r>
            <a:r>
              <a:rPr lang="en-US" sz="1900" dirty="0">
                <a:hlinkClick r:id="rId2"/>
              </a:rPr>
              <a:t>http://www.pdfmerge.com/</a:t>
            </a:r>
            <a:endParaRPr lang="en-US" sz="1900" dirty="0"/>
          </a:p>
          <a:p>
            <a:r>
              <a:rPr lang="en-US" dirty="0"/>
              <a:t>Is your PDF file too big?</a:t>
            </a:r>
          </a:p>
          <a:p>
            <a:pPr lvl="1"/>
            <a:r>
              <a:rPr lang="en-US" sz="2000" dirty="0"/>
              <a:t>Reduce the size of a PDF file that is too large: </a:t>
            </a:r>
            <a:r>
              <a:rPr lang="en-US" sz="2000" dirty="0">
                <a:hlinkClick r:id="rId3"/>
              </a:rPr>
              <a:t>http://createpdf.neevia.com/pdfcompress/</a:t>
            </a:r>
            <a:endParaRPr lang="en-US" sz="2000" dirty="0"/>
          </a:p>
          <a:p>
            <a:r>
              <a:rPr lang="en-US" dirty="0"/>
              <a:t>Is your entry file in the wrong file format?</a:t>
            </a:r>
          </a:p>
          <a:p>
            <a:pPr lvl="1"/>
            <a:r>
              <a:rPr lang="en-US" sz="1800" dirty="0"/>
              <a:t>File conversion: </a:t>
            </a:r>
            <a:r>
              <a:rPr lang="en-US" sz="1800" dirty="0">
                <a:hlinkClick r:id="rId4"/>
              </a:rPr>
              <a:t>http://www.zamzar.com/</a:t>
            </a:r>
            <a:endParaRPr lang="en-US" sz="1800" dirty="0"/>
          </a:p>
          <a:p>
            <a:endParaRPr lang="en-US" dirty="0"/>
          </a:p>
        </p:txBody>
      </p:sp>
    </p:spTree>
    <p:extLst>
      <p:ext uri="{BB962C8B-B14F-4D97-AF65-F5344CB8AC3E}">
        <p14:creationId xmlns:p14="http://schemas.microsoft.com/office/powerpoint/2010/main" val="984944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Screenshot - Upload</a:t>
            </a:r>
          </a:p>
        </p:txBody>
      </p:sp>
      <p:pic>
        <p:nvPicPr>
          <p:cNvPr id="4" name="Content Placeholder 3" descr="upload-screen.png">
            <a:extLst>
              <a:ext uri="{FF2B5EF4-FFF2-40B4-BE49-F238E27FC236}">
                <a16:creationId xmlns:a16="http://schemas.microsoft.com/office/drawing/2014/main" id="{B95FDE5C-ABDF-4E2B-9B72-786E091B106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2651" r="-12651"/>
          <a:stretch>
            <a:fillRect/>
          </a:stretch>
        </p:blipFill>
        <p:spPr>
          <a:xfrm>
            <a:off x="937724" y="1600200"/>
            <a:ext cx="8229600" cy="4525963"/>
          </a:xfrm>
        </p:spPr>
      </p:pic>
      <p:sp>
        <p:nvSpPr>
          <p:cNvPr id="5" name="TextBox 4">
            <a:extLst>
              <a:ext uri="{FF2B5EF4-FFF2-40B4-BE49-F238E27FC236}">
                <a16:creationId xmlns:a16="http://schemas.microsoft.com/office/drawing/2014/main" id="{AF05F59E-C4AB-422C-9341-228D46F05054}"/>
              </a:ext>
            </a:extLst>
          </p:cNvPr>
          <p:cNvSpPr txBox="1"/>
          <p:nvPr/>
        </p:nvSpPr>
        <p:spPr>
          <a:xfrm>
            <a:off x="1107847" y="5553718"/>
            <a:ext cx="2933787" cy="1015663"/>
          </a:xfrm>
          <a:prstGeom prst="rect">
            <a:avLst/>
          </a:prstGeom>
          <a:noFill/>
        </p:spPr>
        <p:txBody>
          <a:bodyPr wrap="square" rtlCol="0">
            <a:spAutoFit/>
          </a:bodyPr>
          <a:lstStyle/>
          <a:p>
            <a:r>
              <a:rPr lang="en-US" sz="2000" dirty="0"/>
              <a:t>Click to select Reflections Art File from your computer</a:t>
            </a:r>
          </a:p>
        </p:txBody>
      </p:sp>
      <p:cxnSp>
        <p:nvCxnSpPr>
          <p:cNvPr id="6" name="Straight Arrow Connector 5">
            <a:extLst>
              <a:ext uri="{FF2B5EF4-FFF2-40B4-BE49-F238E27FC236}">
                <a16:creationId xmlns:a16="http://schemas.microsoft.com/office/drawing/2014/main" id="{89F0F396-F9B1-461D-B58D-6FA4F6A8002D}"/>
              </a:ext>
            </a:extLst>
          </p:cNvPr>
          <p:cNvCxnSpPr/>
          <p:nvPr/>
        </p:nvCxnSpPr>
        <p:spPr>
          <a:xfrm flipV="1">
            <a:off x="3892550" y="5416022"/>
            <a:ext cx="703826" cy="3365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9178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Screenshot - Complete</a:t>
            </a:r>
          </a:p>
        </p:txBody>
      </p:sp>
      <p:pic>
        <p:nvPicPr>
          <p:cNvPr id="4" name="Content Placeholder 3" descr="entries-complete.png">
            <a:extLst>
              <a:ext uri="{FF2B5EF4-FFF2-40B4-BE49-F238E27FC236}">
                <a16:creationId xmlns:a16="http://schemas.microsoft.com/office/drawing/2014/main" id="{4B950C49-B49E-4448-AFC2-5E9F71443A3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32910" r="-32910"/>
          <a:stretch>
            <a:fillRect/>
          </a:stretch>
        </p:blipFill>
        <p:spPr>
          <a:xfrm>
            <a:off x="937917" y="1600200"/>
            <a:ext cx="8229600" cy="4525963"/>
          </a:xfrm>
        </p:spPr>
      </p:pic>
    </p:spTree>
    <p:extLst>
      <p:ext uri="{BB962C8B-B14F-4D97-AF65-F5344CB8AC3E}">
        <p14:creationId xmlns:p14="http://schemas.microsoft.com/office/powerpoint/2010/main" val="652887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Review Entries for Accuracy</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dirty="0"/>
              <a:t>Once you have entered the Student Entry Form and uploaded the Art File, the student will be listed under “Completed Reflections Entries”</a:t>
            </a:r>
          </a:p>
          <a:p>
            <a:pPr lvl="1"/>
            <a:r>
              <a:rPr lang="en-US" dirty="0"/>
              <a:t>The entries in this list have been submitted to NCPTA and no further action is needed</a:t>
            </a:r>
          </a:p>
          <a:p>
            <a:r>
              <a:rPr lang="en-US" dirty="0"/>
              <a:t>The Submission Process is not complete until both the Student Entry Form is entered and the Art File is uploaded</a:t>
            </a:r>
          </a:p>
          <a:p>
            <a:r>
              <a:rPr lang="en-US" dirty="0"/>
              <a:t>Option to Delete a Submission</a:t>
            </a:r>
          </a:p>
          <a:p>
            <a:pPr lvl="1"/>
            <a:r>
              <a:rPr lang="en-US" dirty="0"/>
              <a:t>Once the Student Entry Form is entered and the Student Art File is uploaded, modifications can not be made but the user can delete the entry and start over</a:t>
            </a:r>
          </a:p>
          <a:p>
            <a:endParaRPr lang="en-US" dirty="0"/>
          </a:p>
        </p:txBody>
      </p:sp>
    </p:spTree>
    <p:extLst>
      <p:ext uri="{BB962C8B-B14F-4D97-AF65-F5344CB8AC3E}">
        <p14:creationId xmlns:p14="http://schemas.microsoft.com/office/powerpoint/2010/main" val="2813409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Wrap Up</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dirty="0"/>
              <a:t>Remember to start early and take time to prepare!</a:t>
            </a:r>
          </a:p>
          <a:p>
            <a:r>
              <a:rPr lang="en-US" dirty="0"/>
              <a:t>Deadline to submit entries into the NCPTA Reflections Submission Website is </a:t>
            </a:r>
            <a:r>
              <a:rPr lang="en-US" b="1" u="sng" dirty="0">
                <a:solidFill>
                  <a:schemeClr val="tx1"/>
                </a:solidFill>
              </a:rPr>
              <a:t>Wednesday, January 6, 2021</a:t>
            </a:r>
          </a:p>
          <a:p>
            <a:pPr lvl="1"/>
            <a:r>
              <a:rPr lang="en-US" dirty="0"/>
              <a:t>No changes or modifications after January 6</a:t>
            </a:r>
          </a:p>
          <a:p>
            <a:pPr lvl="1"/>
            <a:r>
              <a:rPr lang="en-US" dirty="0"/>
              <a:t>If an entry is not complete by January 6, the submission will be disqualified</a:t>
            </a:r>
          </a:p>
          <a:p>
            <a:r>
              <a:rPr lang="en-US" dirty="0"/>
              <a:t>Detailed Instructions on the NCPTA Website</a:t>
            </a:r>
          </a:p>
          <a:p>
            <a:r>
              <a:rPr lang="en-US" dirty="0"/>
              <a:t>Contact the NCPTA Office with any questions</a:t>
            </a:r>
          </a:p>
          <a:p>
            <a:r>
              <a:rPr lang="en-US" dirty="0"/>
              <a:t>Thank you for volunteering! </a:t>
            </a:r>
          </a:p>
          <a:p>
            <a:endParaRPr lang="en-US" dirty="0"/>
          </a:p>
        </p:txBody>
      </p:sp>
    </p:spTree>
    <p:extLst>
      <p:ext uri="{BB962C8B-B14F-4D97-AF65-F5344CB8AC3E}">
        <p14:creationId xmlns:p14="http://schemas.microsoft.com/office/powerpoint/2010/main" val="1928614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Start Preparing Early!</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pPr marL="342900" lvl="1" indent="-342900">
              <a:buFont typeface="Arial"/>
              <a:buChar char="•"/>
            </a:pPr>
            <a:r>
              <a:rPr lang="en-US" sz="3200" dirty="0"/>
              <a:t>Confirm your Council/PTA is in Good Standing</a:t>
            </a:r>
          </a:p>
          <a:p>
            <a:pPr marL="342900" lvl="1" indent="-342900">
              <a:buFont typeface="Arial"/>
              <a:buChar char="•"/>
            </a:pPr>
            <a:r>
              <a:rPr lang="en-US" sz="3200" dirty="0"/>
              <a:t>Organize files ahead of time</a:t>
            </a:r>
          </a:p>
          <a:p>
            <a:pPr lvl="1"/>
            <a:r>
              <a:rPr lang="en-US" sz="3200" dirty="0"/>
              <a:t>Print and fill out Participation Form</a:t>
            </a:r>
          </a:p>
          <a:p>
            <a:pPr lvl="1"/>
            <a:r>
              <a:rPr lang="en-US" sz="3200" dirty="0"/>
              <a:t>Verify Student Entry Forms are complete</a:t>
            </a:r>
          </a:p>
          <a:p>
            <a:pPr lvl="1"/>
            <a:r>
              <a:rPr lang="en-US" sz="3200" dirty="0"/>
              <a:t>Convert Reflections art files to proper format</a:t>
            </a:r>
          </a:p>
          <a:p>
            <a:pPr lvl="1"/>
            <a:r>
              <a:rPr lang="en-US" sz="3200" dirty="0">
                <a:solidFill>
                  <a:schemeClr val="tx1"/>
                </a:solidFill>
              </a:rPr>
              <a:t>Double check the art files have the correct naming convention</a:t>
            </a:r>
          </a:p>
          <a:p>
            <a:endParaRPr lang="en-US" dirty="0"/>
          </a:p>
        </p:txBody>
      </p:sp>
    </p:spTree>
    <p:extLst>
      <p:ext uri="{BB962C8B-B14F-4D97-AF65-F5344CB8AC3E}">
        <p14:creationId xmlns:p14="http://schemas.microsoft.com/office/powerpoint/2010/main" val="296530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Good Standing Reminder</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sz="3200" dirty="0"/>
              <a:t>Important: You will not be able to register or submit Reflections entries if your Council/PTA is not in Good Standing</a:t>
            </a:r>
          </a:p>
          <a:p>
            <a:r>
              <a:rPr lang="en-US" sz="3200" dirty="0"/>
              <a:t>Councils may only submit Reflections entries for PTAs in Good Standing</a:t>
            </a:r>
          </a:p>
          <a:p>
            <a:pPr marL="0" indent="0">
              <a:buNone/>
            </a:pPr>
            <a:endParaRPr lang="en-US" dirty="0"/>
          </a:p>
        </p:txBody>
      </p:sp>
    </p:spTree>
    <p:extLst>
      <p:ext uri="{BB962C8B-B14F-4D97-AF65-F5344CB8AC3E}">
        <p14:creationId xmlns:p14="http://schemas.microsoft.com/office/powerpoint/2010/main" val="169230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Steps to Success</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a:xfrm>
            <a:off x="838200" y="1464403"/>
            <a:ext cx="10515600" cy="4697858"/>
          </a:xfrm>
        </p:spPr>
        <p:txBody>
          <a:bodyPr>
            <a:normAutofit fontScale="92500" lnSpcReduction="10000"/>
          </a:bodyPr>
          <a:lstStyle/>
          <a:p>
            <a:r>
              <a:rPr lang="en-US" sz="3200" dirty="0"/>
              <a:t>Step 1: Start Preparing Early</a:t>
            </a:r>
          </a:p>
          <a:p>
            <a:pPr lvl="1"/>
            <a:r>
              <a:rPr lang="en-US" sz="3000" dirty="0"/>
              <a:t>Verify Good Standing</a:t>
            </a:r>
          </a:p>
          <a:p>
            <a:pPr lvl="1"/>
            <a:r>
              <a:rPr lang="en-US" sz="3000" dirty="0"/>
              <a:t>Preparation of Reflections Art Files and Participation Forms</a:t>
            </a:r>
          </a:p>
          <a:p>
            <a:pPr lvl="1"/>
            <a:r>
              <a:rPr lang="en-US" sz="3000" dirty="0"/>
              <a:t>Verify Student Entry Forms are complete</a:t>
            </a:r>
          </a:p>
          <a:p>
            <a:r>
              <a:rPr lang="en-US" sz="3200" dirty="0"/>
              <a:t>Step 2: Download and review submission instructions </a:t>
            </a:r>
          </a:p>
          <a:p>
            <a:r>
              <a:rPr lang="en-US" sz="3200" dirty="0"/>
              <a:t>Step 3: Register Reflections Chair</a:t>
            </a:r>
          </a:p>
          <a:p>
            <a:r>
              <a:rPr lang="en-US" sz="3200" dirty="0"/>
              <a:t>Step 4: Enter Participation Form</a:t>
            </a:r>
          </a:p>
          <a:p>
            <a:r>
              <a:rPr lang="en-US" sz="3200" dirty="0"/>
              <a:t>Step 5: Enter Student Entry Forms</a:t>
            </a:r>
          </a:p>
          <a:p>
            <a:r>
              <a:rPr lang="en-US" sz="3200" dirty="0"/>
              <a:t>Step 6: Upload Student Art Files</a:t>
            </a:r>
          </a:p>
          <a:p>
            <a:r>
              <a:rPr lang="en-US" sz="3200" dirty="0"/>
              <a:t>Step 7: Review “Completed Reflections Entries” list</a:t>
            </a:r>
          </a:p>
          <a:p>
            <a:pPr marL="0" indent="0">
              <a:buNone/>
            </a:pPr>
            <a:endParaRPr lang="en-US" dirty="0"/>
          </a:p>
        </p:txBody>
      </p:sp>
    </p:spTree>
    <p:extLst>
      <p:ext uri="{BB962C8B-B14F-4D97-AF65-F5344CB8AC3E}">
        <p14:creationId xmlns:p14="http://schemas.microsoft.com/office/powerpoint/2010/main" val="3985011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Register Your Reflections Chair</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dirty="0"/>
              <a:t>The Reflections Chair who is responsible for submitting the Reflections entries must register</a:t>
            </a:r>
          </a:p>
          <a:p>
            <a:r>
              <a:rPr lang="en-US" dirty="0"/>
              <a:t>To register you will need to provide your name, email, phone number and password</a:t>
            </a:r>
          </a:p>
          <a:p>
            <a:r>
              <a:rPr lang="en-US" dirty="0"/>
              <a:t>The system will only allow for one registered user per Council/PTA</a:t>
            </a:r>
          </a:p>
          <a:p>
            <a:r>
              <a:rPr lang="en-US" dirty="0"/>
              <a:t>Once you register, you will use your email address and password to log into the system</a:t>
            </a:r>
          </a:p>
          <a:p>
            <a:r>
              <a:rPr lang="en-US" dirty="0">
                <a:solidFill>
                  <a:schemeClr val="tx1"/>
                </a:solidFill>
              </a:rPr>
              <a:t>NOTE that Reflections Chairs must create a new registration each school year</a:t>
            </a:r>
          </a:p>
          <a:p>
            <a:endParaRPr lang="en-US" dirty="0"/>
          </a:p>
        </p:txBody>
      </p:sp>
    </p:spTree>
    <p:extLst>
      <p:ext uri="{BB962C8B-B14F-4D97-AF65-F5344CB8AC3E}">
        <p14:creationId xmlns:p14="http://schemas.microsoft.com/office/powerpoint/2010/main" val="46599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Register Screen Shot (Council)</a:t>
            </a:r>
          </a:p>
        </p:txBody>
      </p:sp>
      <p:pic>
        <p:nvPicPr>
          <p:cNvPr id="4" name="Content Placeholder 5" descr="Registration-Council.png">
            <a:extLst>
              <a:ext uri="{FF2B5EF4-FFF2-40B4-BE49-F238E27FC236}">
                <a16:creationId xmlns:a16="http://schemas.microsoft.com/office/drawing/2014/main" id="{4AD218DA-1C84-49D1-9533-3E1A6BCF1AF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19962" r="-19962"/>
          <a:stretch>
            <a:fillRect/>
          </a:stretch>
        </p:blipFill>
        <p:spPr>
          <a:xfrm>
            <a:off x="914398" y="1751026"/>
            <a:ext cx="8705654" cy="4787774"/>
          </a:xfrm>
        </p:spPr>
      </p:pic>
    </p:spTree>
    <p:extLst>
      <p:ext uri="{BB962C8B-B14F-4D97-AF65-F5344CB8AC3E}">
        <p14:creationId xmlns:p14="http://schemas.microsoft.com/office/powerpoint/2010/main" val="571372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Register Screen Shot (PTA)</a:t>
            </a:r>
          </a:p>
        </p:txBody>
      </p:sp>
      <p:pic>
        <p:nvPicPr>
          <p:cNvPr id="4" name="Content Placeholder 3" descr="Registration-PTA.png">
            <a:extLst>
              <a:ext uri="{FF2B5EF4-FFF2-40B4-BE49-F238E27FC236}">
                <a16:creationId xmlns:a16="http://schemas.microsoft.com/office/drawing/2014/main" id="{1C738846-A739-49B9-845A-F802F202393F}"/>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l="-37749" r="-37749"/>
          <a:stretch>
            <a:fillRect/>
          </a:stretch>
        </p:blipFill>
        <p:spPr>
          <a:xfrm>
            <a:off x="989809" y="1741598"/>
            <a:ext cx="8720405" cy="4795887"/>
          </a:xfrm>
        </p:spPr>
      </p:pic>
    </p:spTree>
    <p:extLst>
      <p:ext uri="{BB962C8B-B14F-4D97-AF65-F5344CB8AC3E}">
        <p14:creationId xmlns:p14="http://schemas.microsoft.com/office/powerpoint/2010/main" val="3085149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7A200-A53A-4155-8828-D33E1426CB3C}"/>
              </a:ext>
            </a:extLst>
          </p:cNvPr>
          <p:cNvSpPr>
            <a:spLocks noGrp="1"/>
          </p:cNvSpPr>
          <p:nvPr>
            <p:ph type="title"/>
          </p:nvPr>
        </p:nvSpPr>
        <p:spPr/>
        <p:txBody>
          <a:bodyPr/>
          <a:lstStyle/>
          <a:p>
            <a:r>
              <a:rPr lang="en-US" dirty="0"/>
              <a:t>Participation Form</a:t>
            </a:r>
          </a:p>
        </p:txBody>
      </p:sp>
      <p:sp>
        <p:nvSpPr>
          <p:cNvPr id="3" name="Content Placeholder 2">
            <a:extLst>
              <a:ext uri="{FF2B5EF4-FFF2-40B4-BE49-F238E27FC236}">
                <a16:creationId xmlns:a16="http://schemas.microsoft.com/office/drawing/2014/main" id="{B33AD2D2-59F6-4DE5-AF2A-6393625A9D88}"/>
              </a:ext>
            </a:extLst>
          </p:cNvPr>
          <p:cNvSpPr>
            <a:spLocks noGrp="1"/>
          </p:cNvSpPr>
          <p:nvPr>
            <p:ph idx="1"/>
          </p:nvPr>
        </p:nvSpPr>
        <p:spPr/>
        <p:txBody>
          <a:bodyPr/>
          <a:lstStyle/>
          <a:p>
            <a:r>
              <a:rPr lang="en-US" sz="3200" dirty="0"/>
              <a:t>Enter the Participation Form information</a:t>
            </a:r>
          </a:p>
          <a:p>
            <a:r>
              <a:rPr lang="en-US" sz="3200" dirty="0"/>
              <a:t>This form must be entered in its entirety in order to submit Reflections entries</a:t>
            </a:r>
          </a:p>
          <a:p>
            <a:endParaRPr lang="en-US" dirty="0"/>
          </a:p>
        </p:txBody>
      </p:sp>
    </p:spTree>
    <p:extLst>
      <p:ext uri="{BB962C8B-B14F-4D97-AF65-F5344CB8AC3E}">
        <p14:creationId xmlns:p14="http://schemas.microsoft.com/office/powerpoint/2010/main" val="1310272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CPTA PPT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PTA PPT Theme" id="{4514B861-B0C1-4A3A-AD97-15BC476D6FB1}" vid="{9C7B2D6E-7C3B-4D20-9CFF-64863815F2DE}"/>
    </a:ext>
  </a:extLst>
</a:theme>
</file>

<file path=docProps/app.xml><?xml version="1.0" encoding="utf-8"?>
<Properties xmlns="http://schemas.openxmlformats.org/officeDocument/2006/extended-properties" xmlns:vt="http://schemas.openxmlformats.org/officeDocument/2006/docPropsVTypes">
  <TotalTime>303</TotalTime>
  <Words>1250</Words>
  <Application>Microsoft Macintosh PowerPoint</Application>
  <PresentationFormat>Widescreen</PresentationFormat>
  <Paragraphs>142</Paragraphs>
  <Slides>24</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24</vt:i4>
      </vt:variant>
    </vt:vector>
  </HeadingPairs>
  <TitlesOfParts>
    <vt:vector size="28" baseType="lpstr">
      <vt:lpstr>Arial</vt:lpstr>
      <vt:lpstr>Calibri</vt:lpstr>
      <vt:lpstr>Office Theme</vt:lpstr>
      <vt:lpstr>NCPTA PPT Theme</vt:lpstr>
      <vt:lpstr>Submitting Reflections Entries to NCPTA</vt:lpstr>
      <vt:lpstr>Recommended Browser</vt:lpstr>
      <vt:lpstr>Start Preparing Early!</vt:lpstr>
      <vt:lpstr>Good Standing Reminder</vt:lpstr>
      <vt:lpstr>Steps to Success</vt:lpstr>
      <vt:lpstr>Register Your Reflections Chair</vt:lpstr>
      <vt:lpstr>Register Screen Shot (Council)</vt:lpstr>
      <vt:lpstr>Register Screen Shot (PTA)</vt:lpstr>
      <vt:lpstr>Participation Form</vt:lpstr>
      <vt:lpstr>Participation Screen Shot</vt:lpstr>
      <vt:lpstr>Submitting Reflections Entries</vt:lpstr>
      <vt:lpstr>Screen Shot</vt:lpstr>
      <vt:lpstr>Student Entry Form</vt:lpstr>
      <vt:lpstr>Screenshot - Incomplete</vt:lpstr>
      <vt:lpstr>Upload Reflections Art File</vt:lpstr>
      <vt:lpstr>Required Naming Convention</vt:lpstr>
      <vt:lpstr>Naming Convention, Cont’d.</vt:lpstr>
      <vt:lpstr>Naming Convention, Cont’d.</vt:lpstr>
      <vt:lpstr>3D Visual Arts Submissions</vt:lpstr>
      <vt:lpstr>Entry File Tips</vt:lpstr>
      <vt:lpstr>Screenshot - Upload</vt:lpstr>
      <vt:lpstr>Screenshot - Complete</vt:lpstr>
      <vt:lpstr>Review Entries for Accuracy</vt:lpstr>
      <vt:lpstr>Wrap Up</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Weld</dc:creator>
  <cp:lastModifiedBy>Microsoft Office User</cp:lastModifiedBy>
  <cp:revision>36</cp:revision>
  <dcterms:created xsi:type="dcterms:W3CDTF">2019-11-25T16:06:40Z</dcterms:created>
  <dcterms:modified xsi:type="dcterms:W3CDTF">2020-11-23T20:54:48Z</dcterms:modified>
</cp:coreProperties>
</file>